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143" r:id="rId3"/>
    <p:sldId id="1139" r:id="rId4"/>
    <p:sldId id="1158" r:id="rId5"/>
    <p:sldId id="1140" r:id="rId6"/>
    <p:sldId id="1141" r:id="rId7"/>
    <p:sldId id="1155" r:id="rId8"/>
    <p:sldId id="1159" r:id="rId9"/>
    <p:sldId id="1156" r:id="rId10"/>
    <p:sldId id="1160" r:id="rId11"/>
    <p:sldId id="1161" r:id="rId12"/>
    <p:sldId id="1162" r:id="rId13"/>
    <p:sldId id="1145" r:id="rId14"/>
    <p:sldId id="1146" r:id="rId15"/>
    <p:sldId id="1163" r:id="rId16"/>
    <p:sldId id="1152" r:id="rId17"/>
    <p:sldId id="1164" r:id="rId18"/>
    <p:sldId id="1147" r:id="rId19"/>
    <p:sldId id="1148" r:id="rId20"/>
    <p:sldId id="1165" r:id="rId21"/>
    <p:sldId id="1166" r:id="rId22"/>
    <p:sldId id="1149" r:id="rId23"/>
    <p:sldId id="1150" r:id="rId24"/>
    <p:sldId id="1151" r:id="rId25"/>
    <p:sldId id="1167" r:id="rId26"/>
    <p:sldId id="1157"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8254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第七单元  两次世界大战</a:t>
            </a:r>
            <a:r>
              <a:rPr lang="zh-CN" altLang="en-US" sz="36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、十月革命</a:t>
            </a: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与国际秩序的演变</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15</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十月革命</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的胜利与苏联的社会主义实践</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新经济政策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142491450"/>
              </p:ext>
            </p:extLst>
          </p:nvPr>
        </p:nvGraphicFramePr>
        <p:xfrm>
          <a:off x="406575" y="1600042"/>
          <a:ext cx="11377264" cy="4133214"/>
        </p:xfrm>
        <a:graphic>
          <a:graphicData uri="http://schemas.openxmlformats.org/drawingml/2006/table">
            <a:tbl>
              <a:tblPr firstRow="1" firstCol="1" bandRow="1"/>
              <a:tblGrid>
                <a:gridCol w="623474">
                  <a:extLst>
                    <a:ext uri="{9D8B030D-6E8A-4147-A177-3AD203B41FA5}">
                      <a16:colId xmlns:a16="http://schemas.microsoft.com/office/drawing/2014/main" xmlns="" val="1120979333"/>
                    </a:ext>
                  </a:extLst>
                </a:gridCol>
                <a:gridCol w="10753790">
                  <a:extLst>
                    <a:ext uri="{9D8B030D-6E8A-4147-A177-3AD203B41FA5}">
                      <a16:colId xmlns:a16="http://schemas.microsoft.com/office/drawing/2014/main" xmlns="" val="281194883"/>
                    </a:ext>
                  </a:extLst>
                </a:gridCol>
              </a:tblGrid>
              <a:tr h="748838">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月</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240553464"/>
                  </a:ext>
                </a:extLst>
              </a:tr>
              <a:tr h="1508654">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重心是调整国家与农民的关系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通过粮食税等市场机制建立工农联盟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允许私营企业有一定程度的发展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并以租让制等形式在一些经济部门引入外国资本</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实质是发展国家资本主义企业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13893163"/>
                  </a:ext>
                </a:extLst>
              </a:tr>
              <a:tr h="1005769">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利用商品货币关系逐步过渡到社会主义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在以公有制为主导的前提下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允许多种所有制形式存在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915672761"/>
                  </a:ext>
                </a:extLst>
              </a:tr>
              <a:tr h="779986">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稳定和恢复了国民经济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巩固了苏维埃政权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7345851"/>
                  </a:ext>
                </a:extLst>
              </a:tr>
            </a:tbl>
          </a:graphicData>
        </a:graphic>
      </p:graphicFrame>
    </p:spTree>
    <p:extLst>
      <p:ext uri="{BB962C8B-B14F-4D97-AF65-F5344CB8AC3E}">
        <p14:creationId xmlns:p14="http://schemas.microsoft.com/office/powerpoint/2010/main" val="506743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苏联模式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30736441"/>
              </p:ext>
            </p:extLst>
          </p:nvPr>
        </p:nvGraphicFramePr>
        <p:xfrm>
          <a:off x="406574" y="1600200"/>
          <a:ext cx="11377264" cy="4389120"/>
        </p:xfrm>
        <a:graphic>
          <a:graphicData uri="http://schemas.openxmlformats.org/drawingml/2006/table">
            <a:tbl>
              <a:tblPr firstRow="1" firstCol="1" bandRow="1"/>
              <a:tblGrid>
                <a:gridCol w="720080">
                  <a:extLst>
                    <a:ext uri="{9D8B030D-6E8A-4147-A177-3AD203B41FA5}">
                      <a16:colId xmlns:a16="http://schemas.microsoft.com/office/drawing/2014/main" xmlns="" val="3237549033"/>
                    </a:ext>
                  </a:extLst>
                </a:gridCol>
                <a:gridCol w="10657184">
                  <a:extLst>
                    <a:ext uri="{9D8B030D-6E8A-4147-A177-3AD203B41FA5}">
                      <a16:colId xmlns:a16="http://schemas.microsoft.com/office/drawing/2014/main" xmlns="" val="2184001361"/>
                    </a:ext>
                  </a:extLst>
                </a:gridCol>
              </a:tblGrid>
              <a:tr h="603462">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背景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苏维埃社会主义共和国联盟</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简称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苏联</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1924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列宁逝世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383864337"/>
                  </a:ext>
                </a:extLst>
              </a:tr>
              <a:tr h="1206923">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措施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在斯大林领导下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先后实施</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社会主义工业化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农业集体化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适应社会主义工业化的需要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经过两个</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五年计划</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1937</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苏联宣布基本实现了</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目标</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主要工业部门的产量跃居欧洲首位、世界第二位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823729324"/>
                  </a:ext>
                </a:extLst>
              </a:tr>
              <a:tr h="603462">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在经济上表现为生产资料公有制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实行自上而下的指令性计划体制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政治上表现为权力高度集中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916508555"/>
                  </a:ext>
                </a:extLst>
              </a:tr>
            </a:tbl>
          </a:graphicData>
        </a:graphic>
      </p:graphicFrame>
    </p:spTree>
    <p:extLst>
      <p:ext uri="{BB962C8B-B14F-4D97-AF65-F5344CB8AC3E}">
        <p14:creationId xmlns:p14="http://schemas.microsoft.com/office/powerpoint/2010/main" val="2560515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521475762"/>
              </p:ext>
            </p:extLst>
          </p:nvPr>
        </p:nvGraphicFramePr>
        <p:xfrm>
          <a:off x="406574" y="1600200"/>
          <a:ext cx="11377264" cy="3840480"/>
        </p:xfrm>
        <a:graphic>
          <a:graphicData uri="http://schemas.openxmlformats.org/drawingml/2006/table">
            <a:tbl>
              <a:tblPr firstRow="1" firstCol="1" bandRow="1"/>
              <a:tblGrid>
                <a:gridCol w="720080">
                  <a:extLst>
                    <a:ext uri="{9D8B030D-6E8A-4147-A177-3AD203B41FA5}">
                      <a16:colId xmlns:a16="http://schemas.microsoft.com/office/drawing/2014/main" xmlns="" val="3237549033"/>
                    </a:ext>
                  </a:extLst>
                </a:gridCol>
                <a:gridCol w="10657184">
                  <a:extLst>
                    <a:ext uri="{9D8B030D-6E8A-4147-A177-3AD203B41FA5}">
                      <a16:colId xmlns:a16="http://schemas.microsoft.com/office/drawing/2014/main" xmlns="" val="2184001361"/>
                    </a:ext>
                  </a:extLst>
                </a:gridCol>
              </a:tblGrid>
              <a:tr h="2112116">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评价</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积极性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使苏联在较短的时间内实现了工业化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苏联模式奠定了强大国家的基础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为后来取得卫国战争的胜利创造了物质条件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为苏联赢得了巨大的国际声誉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消极性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排斥市场经济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片面发展重工业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在农业集体化中采用强制手段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导致国民经济比例失调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农业和轻工业长期落后</a:t>
                      </a:r>
                      <a:r>
                        <a:rPr lang="zh-CN" sz="2400" b="1"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消费水平相对较低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牺牲农业和农民利益发展工业化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745517507"/>
                  </a:ext>
                </a:extLst>
              </a:tr>
            </a:tbl>
          </a:graphicData>
        </a:graphic>
      </p:graphicFrame>
    </p:spTree>
    <p:extLst>
      <p:ext uri="{BB962C8B-B14F-4D97-AF65-F5344CB8AC3E}">
        <p14:creationId xmlns:p14="http://schemas.microsoft.com/office/powerpoint/2010/main" val="4063905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战时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共产主义政策和新经济政策的比较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623739100"/>
              </p:ext>
            </p:extLst>
          </p:nvPr>
        </p:nvGraphicFramePr>
        <p:xfrm>
          <a:off x="343710" y="2287586"/>
          <a:ext cx="11502992" cy="3401568"/>
        </p:xfrm>
        <a:graphic>
          <a:graphicData uri="http://schemas.openxmlformats.org/drawingml/2006/table">
            <a:tbl>
              <a:tblPr firstRow="1" firstCol="1" bandRow="1"/>
              <a:tblGrid>
                <a:gridCol w="422904"/>
                <a:gridCol w="1368152"/>
                <a:gridCol w="3240360"/>
                <a:gridCol w="6471576"/>
              </a:tblGrid>
              <a:tr h="129313">
                <a:tc gridSpan="2">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战时共产主义政策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新经济政策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45920">
                <a:tc row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异</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直接过渡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即直接和彻底地摧毁旧经济体制而代之以新的经济体制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逐步过渡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即在一定时期内</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不摧毁旧的社会经济结构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而是活跃发展它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审慎地逐渐地掌握它</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逐步地进行改造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07008">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生产资料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绝对的、彻底的公有制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多种所有制并存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即保证公有制为主体</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允许私有经济存在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发展国家调节下的商品货币经济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43377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848382617"/>
              </p:ext>
            </p:extLst>
          </p:nvPr>
        </p:nvGraphicFramePr>
        <p:xfrm>
          <a:off x="343710" y="1165832"/>
          <a:ext cx="11502992" cy="4279392"/>
        </p:xfrm>
        <a:graphic>
          <a:graphicData uri="http://schemas.openxmlformats.org/drawingml/2006/table">
            <a:tbl>
              <a:tblPr firstRow="1" firstCol="1" bandRow="1"/>
              <a:tblGrid>
                <a:gridCol w="422904"/>
                <a:gridCol w="1368152"/>
                <a:gridCol w="3384376"/>
                <a:gridCol w="6327560"/>
              </a:tblGrid>
              <a:tr h="129313">
                <a:tc gridSpan="2">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战时共产主义政策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新经济政策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87552">
                <a:tc rowSpan="3">
                  <a:txBody>
                    <a:bodyPr/>
                    <a:lstStyle/>
                    <a:p>
                      <a:pPr algn="ctr"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异</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分配原则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平均主义分配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物质利益原则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实行工资级别等多种分配形式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0352">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经济运行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绝对计划调节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计划调节和市场调节相结合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45920">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评价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战胜了国内外敌人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但不是向社会主义过渡的正确途径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是向社会主义过渡的正确途径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使国民经济得到稳定和恢复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并建立了社会主义经济基础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35847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278346263"/>
              </p:ext>
            </p:extLst>
          </p:nvPr>
        </p:nvGraphicFramePr>
        <p:xfrm>
          <a:off x="343710" y="1621904"/>
          <a:ext cx="11502992" cy="2743200"/>
        </p:xfrm>
        <a:graphic>
          <a:graphicData uri="http://schemas.openxmlformats.org/drawingml/2006/table">
            <a:tbl>
              <a:tblPr firstRow="1" firstCol="1" bandRow="1"/>
              <a:tblGrid>
                <a:gridCol w="1214992"/>
                <a:gridCol w="3960440"/>
                <a:gridCol w="6327560"/>
              </a:tblGrid>
              <a:tr h="129313">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战时共产主义政策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新经济政策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1039">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前提条件都是国家掌握了政权和主要经济命脉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主观目的都是探索向社会主义过渡的正确途径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根本目的都是巩固政权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政策内容都涉及农业、工业、商业和分配方面</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结果都起到了巩固新政权的作用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r>
            </a:tbl>
          </a:graphicData>
        </a:graphic>
      </p:graphicFrame>
    </p:spTree>
    <p:extLst>
      <p:ext uri="{BB962C8B-B14F-4D97-AF65-F5344CB8AC3E}">
        <p14:creationId xmlns:p14="http://schemas.microsoft.com/office/powerpoint/2010/main" val="2287959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月，针对租让制提出后所引起的波动和不安，列宁提出：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在租让问题上，决不能只受这种革命本能的支配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，租让可以使苏俄无力开发的森林、矿山等得到资本主义国家的机器等生产资料。据此可知（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列宁提出向社会主义过渡的正确途径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阶级斗争理论仍影响经济政策制定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外国资本利于苏俄经济的恢复和发展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D</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苏联利用西方技术推进工业化进程</a:t>
            </a:r>
            <a:endParaRPr lang="zh-CN" altLang="en-US" dirty="0"/>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818841"/>
            <a:ext cx="807720" cy="287655"/>
          </a:xfrm>
          <a:prstGeom prst="rect">
            <a:avLst/>
          </a:prstGeom>
        </p:spPr>
      </p:pic>
      <p:sp>
        <p:nvSpPr>
          <p:cNvPr id="6" name="矩形 5"/>
          <p:cNvSpPr/>
          <p:nvPr/>
        </p:nvSpPr>
        <p:spPr>
          <a:xfrm>
            <a:off x="1486694" y="4731835"/>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中列宁对租让制的辩护，核心是肯定外国资本对苏俄短期经济恢复的积极作用，</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正确；材料通过部分恢复资本主义要素挽救经济，而非直接过渡到社会主义的途径，排除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；列宁强调</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不能只受革命本能的支配</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，恰恰是突破阶级斗争思维的体现。租让制允许资本家剥削剩余价值，表明政策重心从意识形态转向实用主义，排除</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；此时苏联尚未建立，工业化尚未开始，排除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772789"/>
            <a:ext cx="807720" cy="287655"/>
          </a:xfrm>
          <a:prstGeom prst="rect">
            <a:avLst/>
          </a:prstGeom>
        </p:spPr>
      </p:pic>
    </p:spTree>
    <p:extLst>
      <p:ext uri="{BB962C8B-B14F-4D97-AF65-F5344CB8AC3E}">
        <p14:creationId xmlns:p14="http://schemas.microsoft.com/office/powerpoint/2010/main" val="7935553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苏联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模式形成的原因、特征及影响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）根本原因：苏联小农生产占优势的社会经济结构，经济文化落后。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）客观原因：过渡时期阶级斗争激烈，缺乏社会主义建设经验；帝国主义包围下险恶的国际环境以及战争的危机感。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）主观原因：斯大林对党内斗争的错误处理方法以及理论上的失误。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）历史原因：长期的封建专制遗留下了大量个人专断和个人崇拜的残余。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）经济方面：实行单一的公有制；实行高度集中的计划经济体制，否定价值规律和市场机制的作用；限制商品货币关系，用行政命令甚至暴力手段管理经济；重视重工业的发展。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）政治方面：权力高度集中于党的最高领导机构，党政不分；个人专权，民主法制被忽视，缺少群众监督；个人崇拜之风盛行，党和国家的政治生活极不正常。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）思想文化方面：苏联模式强调思想控制和意识形态的统一，通过宣传和教育，推广马克思列宁主义思想，压制异见和反对派。这种做法在一定程度上维护了政治稳定，但也限制了思想自由和学术独立。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列宁主义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1107656295"/>
              </p:ext>
            </p:extLst>
          </p:nvPr>
        </p:nvGraphicFramePr>
        <p:xfrm>
          <a:off x="343710" y="2812801"/>
          <a:ext cx="11502992" cy="2944815"/>
        </p:xfrm>
        <a:graphic>
          <a:graphicData uri="http://schemas.openxmlformats.org/drawingml/2006/table">
            <a:tbl>
              <a:tblPr firstRow="1" firstCol="1" bandRow="1"/>
              <a:tblGrid>
                <a:gridCol w="630363">
                  <a:extLst>
                    <a:ext uri="{9D8B030D-6E8A-4147-A177-3AD203B41FA5}">
                      <a16:colId xmlns:a16="http://schemas.microsoft.com/office/drawing/2014/main" xmlns="" val="3275744599"/>
                    </a:ext>
                  </a:extLst>
                </a:gridCol>
                <a:gridCol w="10872629">
                  <a:extLst>
                    <a:ext uri="{9D8B030D-6E8A-4147-A177-3AD203B41FA5}">
                      <a16:colId xmlns:a16="http://schemas.microsoft.com/office/drawing/2014/main" xmlns="" val="3480131904"/>
                    </a:ext>
                  </a:extLst>
                </a:gridCol>
              </a:tblGrid>
              <a:tr h="472183">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世纪末</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俄国资本主义经济不断发展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991214183"/>
                  </a:ext>
                </a:extLst>
              </a:tr>
              <a:tr h="43204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政治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沙皇专制统治持续强化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社会矛盾日益尖锐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874251946"/>
                  </a:ext>
                </a:extLst>
              </a:tr>
              <a:tr h="43204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工业的发展造就了俄国第一代产业工人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521236298"/>
                  </a:ext>
                </a:extLst>
              </a:tr>
              <a:tr h="72008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俄国社会民主工党宣告成立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展开了有组织的工人运动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俄国马克思主义工人政党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苏联共产党的前身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692720046"/>
                  </a:ext>
                </a:extLst>
              </a:tr>
              <a:tr h="420608">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思想</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1900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流亡国外的列宁创办《火星报》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宣传马克思主义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321763773"/>
                  </a:ext>
                </a:extLst>
              </a:tr>
            </a:tbl>
          </a:graphicData>
        </a:graphic>
      </p:graphicFrame>
    </p:spTree>
    <p:extLst>
      <p:ext uri="{BB962C8B-B14F-4D97-AF65-F5344CB8AC3E}">
        <p14:creationId xmlns:p14="http://schemas.microsoft.com/office/powerpoint/2010/main" val="3579252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）它在工业化初期、战争时期以及经济恢复时期曾发挥了巨大作用，使苏联成为强大的社会主义国家。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建立的高度集中的计划经济体制和新型的工业化模式是苏联社会主义建设道路的探索和创新，对第二次世界大战后建立的其他社会主义国家产生了深刻影响，促进了这些国家国民经济的恢复和发展，形成了同资本主义阵营相抗衡的社会主义阵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）它没有解决社会主义民主政治建设和经济运行的一系列根本问题，忽视了商品经济的发展，严重阻碍了苏联国民经济的发展和生产力的提高，影响了社会主义制度优越性的发挥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780753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0756"/>
            <a:ext cx="11485848" cy="2308324"/>
          </a:xfrm>
        </p:spPr>
        <p:txBody>
          <a:bodyPr/>
          <a:lstStyle/>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）它使农民利益受损，国家从农民手中拿走的东西太多，严重损害了农民的利益，导致农民没有生产积极性，农业产量长期停滞不前。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）第二次世界大战后，东欧照搬苏联模式。苏联模式成为东欧剧变、苏联解体的重要原因，致使国际社会主义运动遭受严重挫折。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10595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0238" algn="l"/>
                <a:tab pos="5561013"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苏联学者统计，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年苏联进口机器只占国家需要量的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％，引进外国技术比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年减少了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％。据此推知，当时苏联（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深受经济危机的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计划经济模式确立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610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集中力量发展</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重工业</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rPr>
              <a:t>D</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工业基础基本建成</a:t>
            </a:r>
            <a:endParaRPr lang="zh-CN" altLang="en-US" dirty="0"/>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3161033"/>
            <a:ext cx="807720" cy="287655"/>
          </a:xfrm>
          <a:prstGeom prst="rect">
            <a:avLst/>
          </a:prstGeom>
        </p:spPr>
      </p:pic>
      <p:pic>
        <p:nvPicPr>
          <p:cNvPr id="5" name="24解析.eps" descr="id:2147490109;FounderCES"/>
          <p:cNvPicPr/>
          <p:nvPr/>
        </p:nvPicPr>
        <p:blipFill>
          <a:blip r:embed="rId4"/>
          <a:stretch>
            <a:fillRect/>
          </a:stretch>
        </p:blipFill>
        <p:spPr>
          <a:xfrm>
            <a:off x="478582" y="3673017"/>
            <a:ext cx="807720" cy="287655"/>
          </a:xfrm>
          <a:prstGeom prst="rect">
            <a:avLst/>
          </a:prstGeom>
        </p:spPr>
      </p:pic>
      <p:sp>
        <p:nvSpPr>
          <p:cNvPr id="7" name="矩形 6"/>
          <p:cNvSpPr/>
          <p:nvPr/>
        </p:nvSpPr>
        <p:spPr>
          <a:xfrm>
            <a:off x="1391805" y="3074027"/>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
        <p:nvSpPr>
          <p:cNvPr id="8" name="内容占位符 1"/>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苏联进口机器只占国家需要量的</a:t>
            </a:r>
            <a:r>
              <a:rPr lang="en-US" altLang="zh-CN" b="1" dirty="0" smtClean="0">
                <a:solidFill>
                  <a:srgbClr val="000000"/>
                </a:solidFill>
                <a:latin typeface="Times New Roman" panose="02020603050405020304" pitchFamily="18" charset="0"/>
                <a:ea typeface="宋体" panose="02010600030101010101" pitchFamily="2" charset="-122"/>
              </a:rPr>
              <a:t>0</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9</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％，引进外国技术比</a:t>
            </a:r>
            <a:r>
              <a:rPr lang="en-US" altLang="zh-CN" b="1" dirty="0" smtClean="0">
                <a:solidFill>
                  <a:srgbClr val="000000"/>
                </a:solidFill>
                <a:latin typeface="Times New Roman" panose="02020603050405020304" pitchFamily="18" charset="0"/>
                <a:ea typeface="宋体" panose="02010600030101010101" pitchFamily="2" charset="-122"/>
              </a:rPr>
              <a:t>1931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年减少了</a:t>
            </a:r>
            <a:r>
              <a:rPr lang="en-US" altLang="zh-CN" b="1" dirty="0" smtClean="0">
                <a:solidFill>
                  <a:srgbClr val="000000"/>
                </a:solidFill>
                <a:latin typeface="Times New Roman" panose="02020603050405020304" pitchFamily="18" charset="0"/>
                <a:ea typeface="宋体" panose="02010600030101010101" pitchFamily="2" charset="-122"/>
              </a:rPr>
              <a:t>87</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可知，苏联自身机器制造能力能够满足国家发展的基本需求，体现了其工业基础基本建成，</a:t>
            </a:r>
            <a:r>
              <a:rPr lang="en-US" altLang="zh-CN" b="1" dirty="0" smtClean="0">
                <a:solidFill>
                  <a:srgbClr val="000000"/>
                </a:solidFill>
                <a:latin typeface="Times New Roman" panose="02020603050405020304" pitchFamily="18" charset="0"/>
                <a:ea typeface="宋体" panose="02010600030101010101" pitchFamily="2" charset="-122"/>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正确；经济危机未波及苏联，排除</a:t>
            </a:r>
            <a:r>
              <a:rPr lang="en-US" altLang="zh-CN" b="1" dirty="0" smtClean="0">
                <a:solidFill>
                  <a:srgbClr val="000000"/>
                </a:solidFill>
                <a:latin typeface="Times New Roman" panose="02020603050405020304" pitchFamily="18" charset="0"/>
                <a:ea typeface="宋体" panose="02010600030101010101" pitchFamily="2" charset="-122"/>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；材料未体现计划经济模式，排除</a:t>
            </a:r>
            <a:r>
              <a:rPr lang="en-US" altLang="zh-CN" b="1" dirty="0" smtClean="0">
                <a:solidFill>
                  <a:srgbClr val="000000"/>
                </a:solidFill>
                <a:latin typeface="Times New Roman" panose="02020603050405020304" pitchFamily="18" charset="0"/>
                <a:ea typeface="宋体" panose="02010600030101010101" pitchFamily="2" charset="-122"/>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非材料主旨，且在材料中依据不足，排除。</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苏联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社会主义建设道路的探索历程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战时共产主义政策在集聚战争资源上取得的成功以及这一战时体制中体现的某些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共产主义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的做法使得列宁一度认为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应当用军事办法来解决经济任务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这条道路是正确的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一定能使我们获得巨大成就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保证我们进行大规模的经济建设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。按照这一指导思想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中央给各省省委的信中强调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下达给乡的征集额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就是余粮额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居民要用连环保的方式予以完成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中央还决定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严惩劳动中的逃跑现象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直至关进集中营。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摘编自沈志华《一个大国的崛起与崩溃》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在新经济政策中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我们向作为商人的农民作了让步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即向私人买卖的原则作了让步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正是从这一点产生了合作社的巨大意义。从实质上讲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在实行新经济政策的条件下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使俄国居民充分广泛而深入地合作化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这就是我们所需要的一切</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在生产资料公有制的条件下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在无产阶级对资产阶级取得了阶级胜利的条件下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文明的合作社工作者的制度就是社会主义的制度。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列宁《论合作社》</a:t>
            </a:r>
            <a:endParaRPr lang="zh-CN" altLang="en-US" dirty="0"/>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8127"/>
            <a:ext cx="11485848" cy="5865195"/>
          </a:xfrm>
        </p:spPr>
        <p:txBody>
          <a:bodyPr/>
          <a:lstStyle/>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与资本主义国家通常从发展轻工业开始搞工业化不同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苏联必须首先发展重工业。只有这条工业化道路才能保障处于资本主义包围之中的国家在经济上独立。从哪里得到大规模基本建设的资金呢</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当时只能靠国内资金搞工业化。外债是很需要的</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但西方帝国主义者只在有损于苏联国家主权的条件下才肯同意提供贷款。由于有社会主义所有制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能够为了工业化事业而利用那些革命前作为经营收入、银行借贷利息等使国内外资本家发财的资金。同工业发展有切身利益的农民阶级也以自己的资金对社会主义工业化的实施提供了极重要的帮助。完成社会主义工业化的宏伟任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优先发展重工业</a:t>
            </a:r>
            <a:r>
              <a:rPr lang="en-US" altLang="zh-CN" sz="23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建造厂房、购买机器设备</a:t>
            </a:r>
            <a:r>
              <a:rPr lang="en-US" altLang="zh-CN" sz="23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要求国家利用国民经济其他所有部门的收入、居民储蓄</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通过储蓄银行、公债等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。实行极严格的节约制度也具有重要意义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苏联人民宁愿节衣缩食</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去进行最艰苦的劳动。</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a:t>
            </a: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琼图洛夫等</a:t>
            </a:r>
            <a:r>
              <a:rPr lang="zh-CN" altLang="zh-CN" sz="230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编《苏联经济史》</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44026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079432"/>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说明了战时共产主义政策的直接目的、特征、核心及该政策指导下存在的极端现象。史料二指出了苏俄（联）在坚持社会主义公有制的基础上发展市场经济，运用商品货币关系恢复生产，农民的权益得到了一定程度的保障。史料三从多方面指出了苏联工业化模式的独特之处，在依靠自身资金积累的基础上走优先发展重工业的工业化道路，实行极严格的节约制度，但也存在着轻重工业发展不平衡、人民生活水平提升艰难的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527432"/>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通过史料，说明苏联对社会主义建设历程的探索。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980728"/>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119264"/>
            <a:ext cx="1186180" cy="359410"/>
          </a:xfrm>
          <a:prstGeom prst="rect">
            <a:avLst/>
          </a:prstGeom>
        </p:spPr>
      </p:pic>
      <p:pic>
        <p:nvPicPr>
          <p:cNvPr id="5" name="选材意图.eps" descr="id:2147490172;FounderCES"/>
          <p:cNvPicPr/>
          <p:nvPr/>
        </p:nvPicPr>
        <p:blipFill>
          <a:blip r:embed="rId3"/>
          <a:stretch>
            <a:fillRect/>
          </a:stretch>
        </p:blipFill>
        <p:spPr>
          <a:xfrm>
            <a:off x="1087434" y="1671632"/>
            <a:ext cx="1186180" cy="359410"/>
          </a:xfrm>
          <a:prstGeom prst="rect">
            <a:avLst/>
          </a:prstGeom>
        </p:spPr>
      </p:pic>
      <p:pic>
        <p:nvPicPr>
          <p:cNvPr id="7" name="史料解读.eps" descr="id:2147490179;FounderCES"/>
          <p:cNvPicPr/>
          <p:nvPr/>
        </p:nvPicPr>
        <p:blipFill>
          <a:blip r:embed="rId4"/>
          <a:stretch>
            <a:fillRect/>
          </a:stretch>
        </p:blipFill>
        <p:spPr>
          <a:xfrm>
            <a:off x="1080570" y="2223448"/>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年，俄国社会民主工党举行第二次代表大会，标志着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布尔什维克党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的建立。党的指导思想是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布尔什维主义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，也就是列宁主义。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帝国主义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是资本主义发展的最高阶段，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是无产阶级社会革命的前夜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）由于资本主义发展的不平衡规律，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俄国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帝国主义链条中最薄弱的一环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社会主义可能首先在少数甚至单独一个资本主义国家内获得胜利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）工人阶级要以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暴力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推翻资产阶级政权，建立无产阶级专政。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评价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）列宁深刻洞悉帝国主义时代资本主义发展的新特征，把马克思主义基本原理与俄国革命具体实际结合起来，形成了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列宁主义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）创造性地提出社会主义可能在一国或数国首先取得胜利等一系列社会主义革命和社会主义建设理论。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帝国主义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时代的无产阶级革命提供了强大思想武器。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6566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十月革命</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的胜利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）两个政权并存：</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二月革命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胜利后，彼得格勒</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工兵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代表苏维埃的领导人将政权交给临时政府，但资产阶级临时政府继续进行帝国主义战争，并镇压人民的反抗。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）指明革命方向：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月，列宁提出了将俄国革命从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资产阶级民主革命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社会主义革命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推进的战略和策略。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1524292"/>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0991"/>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）占领冬宫：</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1917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日，即俄历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日，革命武装占领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临时政府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所在地冬宫。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）成立新政权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日，全俄工兵代表苏维埃第二次代表大会宣布推翻临时政府，成立布尔什维克党领导的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苏维埃政权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列宁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当选为人民委员会主席。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意义：这次大会标志着苏维埃政权在俄国正式建立，宣告了世界上第一个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社会主义国家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的诞生。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3058"/>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）是俄国与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世界历史进程中的划时代事件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）建立了人类历史上第一个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无产阶级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领导的国家，打破了资本主义一统天下的世界格局，实现了社会主义从理想到现实的伟大飞跃，开辟了人类探索社会主义道路的新纪元。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）沉重打击了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帝国主义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对世界的统治，极大地鼓舞了殖民地半殖民地人民的解放斗争，改变了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世纪的世界格局。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）资本主义和社会主义两种社会制度的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并存与竞争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，成为世界历史的重要内容。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4772"/>
            <a:ext cx="11485848" cy="2308324"/>
          </a:xfrm>
          <a:solidFill>
            <a:srgbClr val="E3F2E7"/>
          </a:solidFill>
        </p:spPr>
        <p:txBody>
          <a:bodyPr/>
          <a:lstStyle/>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俄国</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的二月革命不是社会主义革命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而是资产阶级民主革命。判断一场革命的性质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不只要看领导阶级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更重要的是看革命的任务。二月革命推翻了沙皇专制统治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完成了资产阶级民主革命的任务。因此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它是资产阶级民主革命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不是社会主义革命。</a:t>
            </a:r>
            <a:endParaRPr lang="zh-CN" altLang="en-US" dirty="0"/>
          </a:p>
        </p:txBody>
      </p:sp>
      <p:pic>
        <p:nvPicPr>
          <p:cNvPr id="3" name="24易错辨析.eps" descr="id:2147492466;FounderCES"/>
          <p:cNvPicPr/>
          <p:nvPr/>
        </p:nvPicPr>
        <p:blipFill>
          <a:blip r:embed="rId2"/>
          <a:stretch>
            <a:fillRect/>
          </a:stretch>
        </p:blipFill>
        <p:spPr>
          <a:xfrm>
            <a:off x="550590" y="2147372"/>
            <a:ext cx="1776730" cy="367665"/>
          </a:xfrm>
          <a:prstGeom prst="rect">
            <a:avLst/>
          </a:prstGeom>
        </p:spPr>
      </p:pic>
    </p:spTree>
    <p:extLst>
      <p:ext uri="{BB962C8B-B14F-4D97-AF65-F5344CB8AC3E}">
        <p14:creationId xmlns:p14="http://schemas.microsoft.com/office/powerpoint/2010/main" val="2844608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苏联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建设社会主义的实践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战时共产主义政策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064721416"/>
              </p:ext>
            </p:extLst>
          </p:nvPr>
        </p:nvGraphicFramePr>
        <p:xfrm>
          <a:off x="343711" y="2017870"/>
          <a:ext cx="11502992" cy="4384919"/>
        </p:xfrm>
        <a:graphic>
          <a:graphicData uri="http://schemas.openxmlformats.org/drawingml/2006/table">
            <a:tbl>
              <a:tblPr firstRow="1" firstCol="1" bandRow="1"/>
              <a:tblGrid>
                <a:gridCol w="926959">
                  <a:extLst>
                    <a:ext uri="{9D8B030D-6E8A-4147-A177-3AD203B41FA5}">
                      <a16:colId xmlns:a16="http://schemas.microsoft.com/office/drawing/2014/main" xmlns="" val="3588250657"/>
                    </a:ext>
                  </a:extLst>
                </a:gridCol>
                <a:gridCol w="10576033">
                  <a:extLst>
                    <a:ext uri="{9D8B030D-6E8A-4147-A177-3AD203B41FA5}">
                      <a16:colId xmlns:a16="http://schemas.microsoft.com/office/drawing/2014/main" xmlns="" val="1229368468"/>
                    </a:ext>
                  </a:extLst>
                </a:gridCol>
              </a:tblGrid>
              <a:tr h="1005769">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背景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十月革命胜利后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国内外的敌对势力联合起来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企图扼杀新生的苏维埃政权。他们通过武装干涉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使苏俄陷入内战当中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288082676"/>
                  </a:ext>
                </a:extLst>
              </a:tr>
              <a:tr h="75111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把有限的力量集中起来保证战争的胜利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体现了政策的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战时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562289280"/>
                  </a:ext>
                </a:extLst>
              </a:tr>
              <a:tr h="1005769">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di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最重要的是余粮收集制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将农民除口粮、种子粮以外的一切余粮收集到</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国家</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手中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953551906"/>
                  </a:ext>
                </a:extLst>
              </a:tr>
              <a:tr h="150865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余粮收集制保证了前线的粮食供应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缓解了城市饥荒</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但严重损害了农民的利益</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导致战后的经济和政治危机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说明这不是向社会主义过渡的正确途径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403520393"/>
                  </a:ext>
                </a:extLst>
              </a:tr>
            </a:tbl>
          </a:graphicData>
        </a:graphic>
      </p:graphicFrame>
    </p:spTree>
    <p:extLst>
      <p:ext uri="{BB962C8B-B14F-4D97-AF65-F5344CB8AC3E}">
        <p14:creationId xmlns:p14="http://schemas.microsoft.com/office/powerpoint/2010/main" val="382986487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TotalTime>
  <Words>2155</Words>
  <Application>Microsoft Office PowerPoint</Application>
  <PresentationFormat>自定义</PresentationFormat>
  <Paragraphs>149</Paragraphs>
  <Slides>26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2025-10-11T13:17:51Z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